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ranklin Gothic 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/>
      <a:tcStyle>
        <a:tcBdr/>
        <a:fill>
          <a:solidFill>
            <a:srgbClr val="EDEDED"/>
          </a:solidFill>
        </a:fill>
      </a:tcStyle>
    </a:band2H>
    <a:firstCol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381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381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/>
      <a:tcStyle>
        <a:tcBdr/>
        <a:fill>
          <a:solidFill>
            <a:srgbClr val="EDECEA"/>
          </a:solidFill>
        </a:fill>
      </a:tcStyle>
    </a:band2H>
    <a:firstCol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381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381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/>
      <a:tcStyle>
        <a:tcBdr/>
        <a:fill>
          <a:solidFill>
            <a:srgbClr val="FAECEE"/>
          </a:solidFill>
        </a:fill>
      </a:tcStyle>
    </a:band2H>
    <a:firstCol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381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381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EFEDE3"/>
          </a:solidFill>
        </a:fill>
      </a:tcStyle>
    </a:band2H>
    <a:firstCol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DE3"/>
          </a:solidFill>
        </a:fill>
      </a:tcStyle>
    </a:lastRow>
    <a:fir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38100" cap="flat">
              <a:solidFill>
                <a:srgbClr val="EFEDE3"/>
              </a:solidFill>
              <a:prstDash val="solid"/>
              <a:round/>
            </a:ln>
          </a:top>
          <a:bottom>
            <a:ln w="127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EFEDE3"/>
        </a:fontRef>
        <a:srgbClr val="EFEDE3"/>
      </a:tcTxStyle>
      <a:tcStyle>
        <a:tcBdr>
          <a:left>
            <a:ln w="12700" cap="flat">
              <a:solidFill>
                <a:srgbClr val="EFEDE3"/>
              </a:solidFill>
              <a:prstDash val="solid"/>
              <a:round/>
            </a:ln>
          </a:left>
          <a:right>
            <a:ln w="12700" cap="flat">
              <a:solidFill>
                <a:srgbClr val="EFEDE3"/>
              </a:solidFill>
              <a:prstDash val="solid"/>
              <a:round/>
            </a:ln>
          </a:right>
          <a:top>
            <a:ln w="12700" cap="flat">
              <a:solidFill>
                <a:srgbClr val="EFEDE3"/>
              </a:solidFill>
              <a:prstDash val="solid"/>
              <a:round/>
            </a:ln>
          </a:top>
          <a:bottom>
            <a:ln w="38100" cap="flat">
              <a:solidFill>
                <a:srgbClr val="EFEDE3"/>
              </a:solidFill>
              <a:prstDash val="solid"/>
              <a:round/>
            </a:ln>
          </a:bottom>
          <a:insideH>
            <a:ln w="12700" cap="flat">
              <a:solidFill>
                <a:srgbClr val="EFEDE3"/>
              </a:solidFill>
              <a:prstDash val="solid"/>
              <a:round/>
            </a:ln>
          </a:insideH>
          <a:insideV>
            <a:ln w="12700" cap="flat">
              <a:solidFill>
                <a:srgbClr val="EFEDE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Franklin Gothic Book"/>
      </a:defRPr>
    </a:lvl1pPr>
    <a:lvl2pPr indent="228600" defTabSz="457200" latinLnBrk="0">
      <a:defRPr sz="1200">
        <a:latin typeface="+mn-lt"/>
        <a:ea typeface="+mn-ea"/>
        <a:cs typeface="+mn-cs"/>
        <a:sym typeface="Franklin Gothic Book"/>
      </a:defRPr>
    </a:lvl2pPr>
    <a:lvl3pPr indent="457200" defTabSz="457200" latinLnBrk="0">
      <a:defRPr sz="1200">
        <a:latin typeface="+mn-lt"/>
        <a:ea typeface="+mn-ea"/>
        <a:cs typeface="+mn-cs"/>
        <a:sym typeface="Franklin Gothic Book"/>
      </a:defRPr>
    </a:lvl3pPr>
    <a:lvl4pPr indent="685800" defTabSz="457200" latinLnBrk="0">
      <a:defRPr sz="1200">
        <a:latin typeface="+mn-lt"/>
        <a:ea typeface="+mn-ea"/>
        <a:cs typeface="+mn-cs"/>
        <a:sym typeface="Franklin Gothic Book"/>
      </a:defRPr>
    </a:lvl4pPr>
    <a:lvl5pPr indent="914400" defTabSz="457200" latinLnBrk="0">
      <a:defRPr sz="1200">
        <a:latin typeface="+mn-lt"/>
        <a:ea typeface="+mn-ea"/>
        <a:cs typeface="+mn-cs"/>
        <a:sym typeface="Franklin Gothic Book"/>
      </a:defRPr>
    </a:lvl5pPr>
    <a:lvl6pPr indent="1143000" defTabSz="457200" latinLnBrk="0">
      <a:defRPr sz="1200">
        <a:latin typeface="+mn-lt"/>
        <a:ea typeface="+mn-ea"/>
        <a:cs typeface="+mn-cs"/>
        <a:sym typeface="Franklin Gothic Book"/>
      </a:defRPr>
    </a:lvl6pPr>
    <a:lvl7pPr indent="1371600" defTabSz="457200" latinLnBrk="0">
      <a:defRPr sz="1200">
        <a:latin typeface="+mn-lt"/>
        <a:ea typeface="+mn-ea"/>
        <a:cs typeface="+mn-cs"/>
        <a:sym typeface="Franklin Gothic Book"/>
      </a:defRPr>
    </a:lvl7pPr>
    <a:lvl8pPr indent="1600200" defTabSz="457200" latinLnBrk="0">
      <a:defRPr sz="1200">
        <a:latin typeface="+mn-lt"/>
        <a:ea typeface="+mn-ea"/>
        <a:cs typeface="+mn-cs"/>
        <a:sym typeface="Franklin Gothic Book"/>
      </a:defRPr>
    </a:lvl8pPr>
    <a:lvl9pPr indent="1828800" defTabSz="457200" latinLnBrk="0">
      <a:defRPr sz="1200">
        <a:latin typeface="+mn-lt"/>
        <a:ea typeface="+mn-ea"/>
        <a:cs typeface="+mn-cs"/>
        <a:sym typeface="Franklin Gothic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915128" y="1788454"/>
            <a:ext cx="8361231" cy="2098227"/>
          </a:xfrm>
          <a:prstGeom prst="rect">
            <a:avLst/>
          </a:prstGeom>
        </p:spPr>
        <p:txBody>
          <a:bodyPr anchor="b"/>
          <a:lstStyle>
            <a:lvl1pPr algn="ctr">
              <a:defRPr sz="7200" cap="all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79905" y="3956279"/>
            <a:ext cx="6831674" cy="10862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752856" y="744467"/>
            <a:ext cx="10674121" cy="5349676"/>
            <a:chOff x="0" y="0"/>
            <a:chExt cx="10674119" cy="5349674"/>
          </a:xfrm>
        </p:grpSpPr>
        <p:sp>
          <p:nvSpPr>
            <p:cNvPr id="14" name="Freeform 6"/>
            <p:cNvSpPr/>
            <p:nvPr/>
          </p:nvSpPr>
          <p:spPr>
            <a:xfrm>
              <a:off x="7399105" y="941183"/>
              <a:ext cx="3275015" cy="440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6"/>
            <p:cNvSpPr/>
            <p:nvPr/>
          </p:nvSpPr>
          <p:spPr>
            <a:xfrm rot="10800000">
              <a:off x="0" y="0"/>
              <a:ext cx="3275669" cy="440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49898" y="6521073"/>
            <a:ext cx="277078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3" cy="2852737"/>
          </a:xfrm>
          <a:prstGeom prst="rect">
            <a:avLst/>
          </a:prstGeo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5025" y="4216327"/>
            <a:ext cx="9612973" cy="11433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Crop MarkFreeform 6"/>
          <p:cNvSpPr/>
          <p:nvPr/>
        </p:nvSpPr>
        <p:spPr>
          <a:xfrm>
            <a:off x="8151962" y="1685650"/>
            <a:ext cx="3275013" cy="4408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49898" y="6521073"/>
            <a:ext cx="277078" cy="2692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340864"/>
            <a:ext cx="44439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25014" y="2340864"/>
            <a:ext cx="4443986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ackground ShapeRectangle 7"/>
          <p:cNvSpPr/>
          <p:nvPr/>
        </p:nvSpPr>
        <p:spPr>
          <a:xfrm>
            <a:off x="-2" y="374"/>
            <a:ext cx="5303524" cy="6857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56020" y="685801"/>
            <a:ext cx="5212080" cy="517525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3898" y="2856344"/>
            <a:ext cx="3855723" cy="301105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Divider BarRectangle 8"/>
          <p:cNvSpPr/>
          <p:nvPr/>
        </p:nvSpPr>
        <p:spPr>
          <a:xfrm>
            <a:off x="5303520" y="376"/>
            <a:ext cx="228602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2355" y="6521073"/>
            <a:ext cx="277077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-2" y="374"/>
            <a:ext cx="5303524" cy="6857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5532120" y="0"/>
            <a:ext cx="6659882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3900" y="2855966"/>
            <a:ext cx="3855721" cy="30114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Divider BarRectangle 8"/>
          <p:cNvSpPr/>
          <p:nvPr/>
        </p:nvSpPr>
        <p:spPr>
          <a:xfrm>
            <a:off x="5303520" y="376"/>
            <a:ext cx="228602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2355" y="6521073"/>
            <a:ext cx="277077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de barRectangle 8"/>
          <p:cNvSpPr/>
          <p:nvPr/>
        </p:nvSpPr>
        <p:spPr>
          <a:xfrm>
            <a:off x="478093" y="376"/>
            <a:ext cx="228602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91951" y="6521073"/>
            <a:ext cx="277078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titleStyle>
    <p:bodyStyle>
      <a:lvl1pPr marL="384047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1pPr>
      <a:lvl2pPr marL="914400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2pPr>
      <a:lvl3pPr marL="14142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3pPr>
      <a:lvl4pPr marL="1871472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4pPr>
      <a:lvl5pPr marL="23820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5pPr>
      <a:lvl6pPr marL="2839211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6pPr>
      <a:lvl7pPr marL="33649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7pPr>
      <a:lvl8pPr marL="38221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–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8pPr>
      <a:lvl9pPr marL="4279391" marR="0" indent="-548638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Franklin Gothic Book"/>
        <a:buChar char="■"/>
        <a:tabLst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+mn-lt"/>
          <a:ea typeface="+mn-ea"/>
          <a:cs typeface="+mn-cs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31" cy="2098227"/>
          </a:xfrm>
          <a:prstGeom prst="rect">
            <a:avLst/>
          </a:prstGeom>
        </p:spPr>
        <p:txBody>
          <a:bodyPr/>
          <a:lstStyle/>
          <a:p>
            <a:r>
              <a:t>Fake Detect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xfrm>
            <a:off x="858673" y="91404"/>
            <a:ext cx="10474654" cy="1485903"/>
          </a:xfrm>
          <a:prstGeom prst="rect">
            <a:avLst/>
          </a:prstGeom>
        </p:spPr>
        <p:txBody>
          <a:bodyPr/>
          <a:lstStyle/>
          <a:p>
            <a:pPr defTabSz="694944">
              <a:defRPr sz="2964"/>
            </a:pPr>
            <a:r>
              <a:rPr dirty="0"/>
              <a:t>Feature Analysis - FAU</a:t>
            </a:r>
            <a:br>
              <a:rPr dirty="0"/>
            </a:br>
            <a:r>
              <a:rPr dirty="0" err="1"/>
              <a:t>FAU</a:t>
            </a:r>
            <a:r>
              <a:rPr dirty="0"/>
              <a:t>: Mouth-related [10,12,15,20,23,25] </a:t>
            </a:r>
          </a:p>
          <a:p>
            <a:pPr defTabSz="694944">
              <a:defRPr sz="2964"/>
            </a:pPr>
            <a:r>
              <a:rPr sz="1596" dirty="0"/>
              <a:t>Sequence = 100 Frame,  Overlap = 10 Frame </a:t>
            </a:r>
            <a:br>
              <a:rPr sz="1596" dirty="0"/>
            </a:br>
            <a:r>
              <a:rPr sz="1596" dirty="0"/>
              <a:t>Test Negative: Generated fake videos with </a:t>
            </a:r>
            <a:r>
              <a:rPr sz="1596" u="sng" dirty="0"/>
              <a:t>Obama</a:t>
            </a:r>
            <a:r>
              <a:rPr sz="1596" dirty="0"/>
              <a:t> mask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0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6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0" name="Table"/>
          <p:cNvGraphicFramePr/>
          <p:nvPr/>
        </p:nvGraphicFramePr>
        <p:xfrm>
          <a:off x="1269117" y="2273300"/>
          <a:ext cx="10065576" cy="35326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5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68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Lips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All FAU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Mouth FAU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7BE9E-C0D7-4E0C-B667-3E4C94CCE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46" y="2789162"/>
            <a:ext cx="3175003" cy="2381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1343167" y="287444"/>
            <a:ext cx="9601201" cy="1485903"/>
          </a:xfrm>
          <a:prstGeom prst="rect">
            <a:avLst/>
          </a:prstGeom>
        </p:spPr>
        <p:txBody>
          <a:bodyPr/>
          <a:lstStyle/>
          <a:p>
            <a:r>
              <a:t>Data Overview</a:t>
            </a:r>
          </a:p>
        </p:txBody>
      </p:sp>
      <p:graphicFrame>
        <p:nvGraphicFramePr>
          <p:cNvPr id="106" name="Table 5"/>
          <p:cNvGraphicFramePr/>
          <p:nvPr/>
        </p:nvGraphicFramePr>
        <p:xfrm>
          <a:off x="1467133" y="1491267"/>
          <a:ext cx="10069191" cy="25908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11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# of Videos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Video Length (s)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Total # of Frames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80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7118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207994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Negative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500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3681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101819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6720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196541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(Generated Fake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117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2791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283916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(Impersonator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417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12707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(Politician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9509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194990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TextBox 6"/>
          <p:cNvSpPr txBox="1"/>
          <p:nvPr/>
        </p:nvSpPr>
        <p:spPr>
          <a:xfrm>
            <a:off x="1371599" y="952958"/>
            <a:ext cx="4128451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r>
              <a:t>Obama </a:t>
            </a:r>
          </a:p>
        </p:txBody>
      </p:sp>
      <p:sp>
        <p:nvSpPr>
          <p:cNvPr id="108" name="TextBox 7"/>
          <p:cNvSpPr txBox="1"/>
          <p:nvPr/>
        </p:nvSpPr>
        <p:spPr>
          <a:xfrm>
            <a:off x="1371599" y="4071332"/>
            <a:ext cx="130336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r>
              <a:t>Trump </a:t>
            </a:r>
          </a:p>
        </p:txBody>
      </p:sp>
      <p:graphicFrame>
        <p:nvGraphicFramePr>
          <p:cNvPr id="109" name="Table 8"/>
          <p:cNvGraphicFramePr/>
          <p:nvPr/>
        </p:nvGraphicFramePr>
        <p:xfrm>
          <a:off x="1467133" y="4556716"/>
          <a:ext cx="10069192" cy="22199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35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# of Videos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Video Length (s)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Total # of Frames 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1207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35257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Train Negative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3681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101819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Positive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1027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23838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(Generated Fake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1184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121328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Test Negative (Politician Video) </a:t>
                      </a:r>
                    </a:p>
                  </a:txBody>
                  <a:tcPr marL="45720" marR="45720" horzOverflow="overflow">
                    <a:lnL w="1270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9509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194990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solidFill>
                        <a:schemeClr val="accent3"/>
                      </a:solidFill>
                    </a:lnR>
                    <a:lnT w="12700">
                      <a:solidFill>
                        <a:schemeClr val="accent3"/>
                      </a:solidFill>
                    </a:lnT>
                    <a:lnB w="12700">
                      <a:solidFill>
                        <a:schemeClr val="accent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pPr>
            <a:r>
              <a:t>Feature Analysis</a:t>
            </a:r>
            <a:br/>
            <a:r>
              <a:rPr sz="2400"/>
              <a:t>Test Negative: generated fake videos [FaceSwap using targets’ masks]  </a:t>
            </a:r>
          </a:p>
          <a:p>
            <a:pPr defTabSz="914400">
              <a:lnSpc>
                <a:spcPct val="89000"/>
              </a:lnSpc>
              <a:defRPr sz="2400">
                <a:solidFill>
                  <a:srgbClr val="191B0E"/>
                </a:solidFill>
              </a:defRPr>
            </a:pPr>
            <a:r>
              <a:t>Sequence = 100 Frame,  Overlap = 10 Frame</a:t>
            </a:r>
          </a:p>
        </p:txBody>
      </p:sp>
      <p:graphicFrame>
        <p:nvGraphicFramePr>
          <p:cNvPr id="112" name="Table 5"/>
          <p:cNvGraphicFramePr/>
          <p:nvPr/>
        </p:nvGraphicFramePr>
        <p:xfrm>
          <a:off x="1523999" y="2445486"/>
          <a:ext cx="9629554" cy="310470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354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5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094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12700">
                      <a:miter lim="400000"/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Trump</a:t>
                      </a:r>
                    </a:p>
                  </a:txBody>
                  <a:tcPr marL="6350" marR="6350" marT="6350" marB="635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Obama</a:t>
                      </a:r>
                    </a:p>
                  </a:txBody>
                  <a:tcPr marL="6350" marR="6350" marT="6350" marB="6350" anchor="b" horzOverflow="overflow">
                    <a:lnL w="12700">
                      <a:miter lim="400000"/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34925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All Feature 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0.658025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0.30054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34925">
                      <a:solidFill>
                        <a:srgbClr val="FFFFFF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200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Location of the head wrt camera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0.676117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0.29845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Head rotation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0.819682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0.465786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Lip gap/width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0.984704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0.992473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Eye gaze direction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0.682071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0.892383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83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Eye blink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34925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0.703402</a:t>
                      </a:r>
                    </a:p>
                  </a:txBody>
                  <a:tcPr marL="6350" marR="6350" marT="6350" marB="6350" anchor="b" horzOverflow="overflow">
                    <a:lnL w="34925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0.875203</a:t>
                      </a:r>
                    </a:p>
                  </a:txBody>
                  <a:tcPr marL="6350" marR="6350" marT="6350" marB="6350" anchor="b" horzOverflow="overflow">
                    <a:lnL w="6350">
                      <a:solidFill>
                        <a:schemeClr val="accent3"/>
                      </a:solidFill>
                    </a:lnL>
                    <a:lnR w="6350">
                      <a:solidFill>
                        <a:schemeClr val="accent3"/>
                      </a:solidFill>
                    </a:lnR>
                    <a:lnT w="6350">
                      <a:solidFill>
                        <a:schemeClr val="accent3"/>
                      </a:solidFill>
                    </a:lnT>
                    <a:lnB w="635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/>
        </p:nvSpPr>
        <p:spPr>
          <a:xfrm>
            <a:off x="1026160" y="167639"/>
            <a:ext cx="960120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89000"/>
              </a:lnSpc>
              <a:defRPr sz="4400">
                <a:solidFill>
                  <a:srgbClr val="191B0E"/>
                </a:solidFill>
              </a:defRPr>
            </a:pPr>
            <a:r>
              <a:t>Feature – FAU </a:t>
            </a:r>
          </a:p>
        </p:txBody>
      </p:sp>
      <p:pic>
        <p:nvPicPr>
          <p:cNvPr id="1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78" y="1209806"/>
            <a:ext cx="7054376" cy="36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Rectangle 4"/>
          <p:cNvSpPr txBox="1"/>
          <p:nvPr/>
        </p:nvSpPr>
        <p:spPr>
          <a:xfrm>
            <a:off x="4587590" y="4991853"/>
            <a:ext cx="40662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https://www.cs.cmu.edu/~face/facs.htm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1371599" y="685800"/>
            <a:ext cx="10474654" cy="1485900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Feature Analysis - FAU </a:t>
            </a:r>
            <a:br/>
            <a:r>
              <a:rPr sz="2100"/>
              <a:t>Test Negative: Generated fake videos using targets’ (Obama) faces as masks </a:t>
            </a:r>
            <a:br>
              <a:rPr sz="2100"/>
            </a:br>
            <a:endParaRPr sz="2100"/>
          </a:p>
        </p:txBody>
      </p:sp>
      <p:graphicFrame>
        <p:nvGraphicFramePr>
          <p:cNvPr id="119" name="Table 9"/>
          <p:cNvGraphicFramePr/>
          <p:nvPr/>
        </p:nvGraphicFramePr>
        <p:xfrm>
          <a:off x="1323475" y="2113078"/>
          <a:ext cx="1495166" cy="452161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618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469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Frame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Overlap </a:t>
                      </a:r>
                    </a:p>
                  </a:txBody>
                  <a:tcPr marL="6350" marR="6350" marT="6350" marB="6350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071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L="6350" marR="6350" marT="6350" marB="6350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t>10</a:t>
                      </a:r>
                    </a:p>
                  </a:txBody>
                  <a:tcPr marL="6350" marR="6350" marT="6350" marB="6350" anchor="b" horzOverflow="overflow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18" y="4728143"/>
            <a:ext cx="25400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454" y="2732803"/>
            <a:ext cx="2540002" cy="1905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454" y="4728143"/>
            <a:ext cx="2540002" cy="190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918" y="2732803"/>
            <a:ext cx="2540002" cy="190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858673" y="91404"/>
            <a:ext cx="10474654" cy="148590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Feature Analysis - FAU</a:t>
            </a:r>
            <a:br/>
            <a:r>
              <a:rPr sz="2100"/>
              <a:t>Sequence = 100 Frame,  Overlap = 10 Frame </a:t>
            </a:r>
            <a:br>
              <a:rPr sz="2100"/>
            </a:br>
            <a:r>
              <a:rPr sz="2100"/>
              <a:t>Test Negative: Generated fake videos with </a:t>
            </a:r>
            <a:r>
              <a:rPr sz="2100" u="sng"/>
              <a:t>Obama</a:t>
            </a:r>
            <a:r>
              <a:rPr sz="2100"/>
              <a:t> mask vs. Other Politician(Hillary)  </a:t>
            </a:r>
            <a:br>
              <a:rPr sz="2100"/>
            </a:br>
            <a:endParaRPr sz="2100"/>
          </a:p>
        </p:txBody>
      </p:sp>
      <p:graphicFrame>
        <p:nvGraphicFramePr>
          <p:cNvPr id="126" name="Table 4"/>
          <p:cNvGraphicFramePr/>
          <p:nvPr/>
        </p:nvGraphicFramePr>
        <p:xfrm>
          <a:off x="1578278" y="1832280"/>
          <a:ext cx="1300302" cy="48637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00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546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FaceSwap Fake Videos for Obama 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204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FFFFFF"/>
                          </a:solidFill>
                        </a:defRPr>
                      </a:pPr>
                      <a:r>
                        <a:t>Other Politician (Mixed)</a:t>
                      </a:r>
                    </a:p>
                  </a:txBody>
                  <a:tcPr marL="45720" marR="45720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06" y="180478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66" y="180478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166" y="4223829"/>
            <a:ext cx="3175002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906" y="4223829"/>
            <a:ext cx="3175002" cy="238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858673" y="91404"/>
            <a:ext cx="10474654" cy="1485903"/>
          </a:xfrm>
          <a:prstGeom prst="rect">
            <a:avLst/>
          </a:prstGeom>
        </p:spPr>
        <p:txBody>
          <a:bodyPr/>
          <a:lstStyle/>
          <a:p>
            <a:pPr defTabSz="694944">
              <a:defRPr sz="2964"/>
            </a:pPr>
            <a:r>
              <a:t>Feature Analysis - FAU</a:t>
            </a:r>
            <a:br/>
            <a:r>
              <a:t>FAU: Brow-related [1,2,4] </a:t>
            </a:r>
          </a:p>
          <a:p>
            <a:pPr defTabSz="694944">
              <a:defRPr sz="2964"/>
            </a:pPr>
            <a:r>
              <a:rPr sz="1596"/>
              <a:t>Sequence = 100 Frame,  Overlap = 10 Frame </a:t>
            </a:r>
            <a:br>
              <a:rPr sz="1596"/>
            </a:br>
            <a:r>
              <a:rPr sz="1596"/>
              <a:t>Test Negative: Generated fake videos with </a:t>
            </a:r>
            <a:r>
              <a:rPr sz="1596" u="sng"/>
              <a:t>Obama</a:t>
            </a:r>
            <a:r>
              <a:rPr sz="1596"/>
              <a:t> mask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0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6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5" name="Table"/>
          <p:cNvGraphicFramePr/>
          <p:nvPr/>
        </p:nvGraphicFramePr>
        <p:xfrm>
          <a:off x="1269117" y="2273300"/>
          <a:ext cx="10065576" cy="35326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5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68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Lips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All FAU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Brow FAU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AutoShape 4" descr="http://104.199.122.135:8888/files/FakeDetect/Result_Obama/100_fakevideo/Result_FAU_Brow/roc_curve.png">
            <a:extLst>
              <a:ext uri="{FF2B5EF4-FFF2-40B4-BE49-F238E27FC236}">
                <a16:creationId xmlns:a16="http://schemas.microsoft.com/office/drawing/2014/main" id="{E8FDD52C-5EA6-4EE0-B8C3-20E1D0BB41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82240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63369B-7C9D-42E7-9DCB-6BC42FD9F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46" y="2789162"/>
            <a:ext cx="3175002" cy="2381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58673" y="91404"/>
            <a:ext cx="10474654" cy="1485903"/>
          </a:xfrm>
          <a:prstGeom prst="rect">
            <a:avLst/>
          </a:prstGeom>
        </p:spPr>
        <p:txBody>
          <a:bodyPr/>
          <a:lstStyle/>
          <a:p>
            <a:pPr defTabSz="694944">
              <a:defRPr sz="2964"/>
            </a:pPr>
            <a:r>
              <a:rPr dirty="0"/>
              <a:t>Feature Analysis - FAU</a:t>
            </a:r>
            <a:br>
              <a:rPr dirty="0"/>
            </a:br>
            <a:r>
              <a:rPr dirty="0" err="1"/>
              <a:t>FAU</a:t>
            </a:r>
            <a:r>
              <a:rPr dirty="0"/>
              <a:t>: Eye-related [</a:t>
            </a:r>
            <a:r>
              <a:rPr lang="en-US" dirty="0"/>
              <a:t>5,45</a:t>
            </a:r>
            <a:r>
              <a:rPr dirty="0"/>
              <a:t>] </a:t>
            </a:r>
          </a:p>
          <a:p>
            <a:pPr defTabSz="694944">
              <a:defRPr sz="2964"/>
            </a:pPr>
            <a:r>
              <a:rPr sz="1596" dirty="0"/>
              <a:t>Sequence = 100 Frame,  Overlap = 10 Frame </a:t>
            </a:r>
            <a:br>
              <a:rPr sz="1596" dirty="0"/>
            </a:br>
            <a:r>
              <a:rPr sz="1596" dirty="0"/>
              <a:t>Test Negative: Generated fake videos with </a:t>
            </a:r>
            <a:r>
              <a:rPr sz="1596" u="sng" dirty="0"/>
              <a:t>Obama</a:t>
            </a:r>
            <a:r>
              <a:rPr sz="1596" dirty="0"/>
              <a:t> mask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0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6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0" name="Table"/>
          <p:cNvGraphicFramePr/>
          <p:nvPr/>
        </p:nvGraphicFramePr>
        <p:xfrm>
          <a:off x="1269117" y="2273300"/>
          <a:ext cx="10065576" cy="35326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5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68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Lips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All FAU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Eye FAU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262EDA-03D5-4CE4-889F-7385DC701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46" y="2789162"/>
            <a:ext cx="3175003" cy="2381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58673" y="91404"/>
            <a:ext cx="10474654" cy="1485903"/>
          </a:xfrm>
          <a:prstGeom prst="rect">
            <a:avLst/>
          </a:prstGeom>
        </p:spPr>
        <p:txBody>
          <a:bodyPr/>
          <a:lstStyle/>
          <a:p>
            <a:pPr defTabSz="694944">
              <a:defRPr sz="2964"/>
            </a:pPr>
            <a:r>
              <a:t>Feature Analysis - FAU</a:t>
            </a:r>
            <a:br/>
            <a:r>
              <a:t>FAU: Nose-related [9]</a:t>
            </a:r>
          </a:p>
          <a:p>
            <a:pPr defTabSz="694944">
              <a:defRPr sz="2964"/>
            </a:pPr>
            <a:r>
              <a:rPr sz="1596"/>
              <a:t>Sequence = 100 Frame,  Overlap = 10 Frame </a:t>
            </a:r>
            <a:br>
              <a:rPr sz="1596"/>
            </a:br>
            <a:r>
              <a:rPr sz="1596"/>
              <a:t>Test Negative: Generated fake videos with </a:t>
            </a:r>
            <a:r>
              <a:rPr sz="1596" u="sng"/>
              <a:t>Obama</a:t>
            </a:r>
            <a:r>
              <a:rPr sz="1596"/>
              <a:t> mask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0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66" y="2789162"/>
            <a:ext cx="3175002" cy="238125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5" name="Table"/>
          <p:cNvGraphicFramePr/>
          <p:nvPr/>
        </p:nvGraphicFramePr>
        <p:xfrm>
          <a:off x="1269117" y="2273300"/>
          <a:ext cx="10065576" cy="35326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35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268"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Lips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All FAU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900"/>
                        <a:t>Nose FAU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AD518-8958-4DE0-B7C5-EF419D4A6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46" y="2789162"/>
            <a:ext cx="3175002" cy="2381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EDE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Franklin Gothic Book"/>
        <a:ea typeface="Franklin Gothic Book"/>
        <a:cs typeface="Franklin Gothic Book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EDE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220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Crop</vt:lpstr>
      <vt:lpstr>Fake Detect</vt:lpstr>
      <vt:lpstr>Data Overview</vt:lpstr>
      <vt:lpstr>PowerPoint Presentation</vt:lpstr>
      <vt:lpstr>PowerPoint Presentation</vt:lpstr>
      <vt:lpstr>Feature Analysis - FAU  Test Negative: Generated fake videos using targets’ (Obama) faces as masks  </vt:lpstr>
      <vt:lpstr>Feature Analysis - FAU Sequence = 100 Frame,  Overlap = 10 Frame  Test Negative: Generated fake videos with Obama mask vs. Other Politician(Hillary)   </vt:lpstr>
      <vt:lpstr>Feature Analysis - FAU FAU: Brow-related [1,2,4]  Sequence = 100 Frame,  Overlap = 10 Frame  Test Negative: Generated fake videos with Obama mask</vt:lpstr>
      <vt:lpstr>Feature Analysis - FAU FAU: Eye-related [5,45]  Sequence = 100 Frame,  Overlap = 10 Frame  Test Negative: Generated fake videos with Obama mask</vt:lpstr>
      <vt:lpstr>Feature Analysis - FAU FAU: Nose-related [9] Sequence = 100 Frame,  Overlap = 10 Frame  Test Negative: Generated fake videos with Obama mask</vt:lpstr>
      <vt:lpstr>Feature Analysis - FAU FAU: Mouth-related [10,12,15,20,23,25]  Sequence = 100 Frame,  Overlap = 10 Frame  Test Negative: Generated fake videos with Obama mask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Detect</dc:title>
  <cp:lastModifiedBy>Wang2, Shu</cp:lastModifiedBy>
  <cp:revision>8</cp:revision>
  <dcterms:modified xsi:type="dcterms:W3CDTF">2019-07-18T02:48:34Z</dcterms:modified>
</cp:coreProperties>
</file>